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2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585" autoAdjust="0"/>
  </p:normalViewPr>
  <p:slideViewPr>
    <p:cSldViewPr>
      <p:cViewPr varScale="1">
        <p:scale>
          <a:sx n="67" d="100"/>
          <a:sy n="67" d="100"/>
        </p:scale>
        <p:origin x="1458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BB908-5498-4C0E-B74C-E915268E1C63}" type="datetimeFigureOut">
              <a:rPr lang="it-IT" smtClean="0"/>
              <a:t>24/05/2023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0F274-A5BB-4153-946E-DCA78E6FCC61}" type="slidenum">
              <a:rPr lang="it-IT" smtClean="0"/>
              <a:t>‹N›</a:t>
            </a:fld>
            <a:endParaRPr lang="it-IT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BB908-5498-4C0E-B74C-E915268E1C63}" type="datetimeFigureOut">
              <a:rPr lang="it-IT" smtClean="0"/>
              <a:t>24/05/2023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0F274-A5BB-4153-946E-DCA78E6FCC61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BB908-5498-4C0E-B74C-E915268E1C63}" type="datetimeFigureOut">
              <a:rPr lang="it-IT" smtClean="0"/>
              <a:t>24/05/2023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0F274-A5BB-4153-946E-DCA78E6FCC61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BB908-5498-4C0E-B74C-E915268E1C63}" type="datetimeFigureOut">
              <a:rPr lang="it-IT" smtClean="0"/>
              <a:t>24/05/2023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0F274-A5BB-4153-946E-DCA78E6FCC61}" type="slidenum">
              <a:rPr lang="it-IT" smtClean="0"/>
              <a:t>‹N›</a:t>
            </a:fld>
            <a:endParaRPr lang="it-IT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BB908-5498-4C0E-B74C-E915268E1C63}" type="datetimeFigureOut">
              <a:rPr lang="it-IT" smtClean="0"/>
              <a:t>24/05/2023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0F274-A5BB-4153-946E-DCA78E6FCC61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BB908-5498-4C0E-B74C-E915268E1C63}" type="datetimeFigureOut">
              <a:rPr lang="it-IT" smtClean="0"/>
              <a:t>24/05/2023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0F274-A5BB-4153-946E-DCA78E6FCC61}" type="slidenum">
              <a:rPr lang="it-IT" smtClean="0"/>
              <a:t>‹N›</a:t>
            </a:fld>
            <a:endParaRPr lang="it-IT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it-IT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BB908-5498-4C0E-B74C-E915268E1C63}" type="datetimeFigureOut">
              <a:rPr lang="it-IT" smtClean="0"/>
              <a:t>24/05/2023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0F274-A5BB-4153-946E-DCA78E6FCC61}" type="slidenum">
              <a:rPr lang="it-IT" smtClean="0"/>
              <a:t>‹N›</a:t>
            </a:fld>
            <a:endParaRPr lang="it-IT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BB908-5498-4C0E-B74C-E915268E1C63}" type="datetimeFigureOut">
              <a:rPr lang="it-IT" smtClean="0"/>
              <a:t>24/05/2023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0F274-A5BB-4153-946E-DCA78E6FCC61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BB908-5498-4C0E-B74C-E915268E1C63}" type="datetimeFigureOut">
              <a:rPr lang="it-IT" smtClean="0"/>
              <a:t>24/05/2023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0F274-A5BB-4153-946E-DCA78E6FCC61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BB908-5498-4C0E-B74C-E915268E1C63}" type="datetimeFigureOut">
              <a:rPr lang="it-IT" smtClean="0"/>
              <a:t>24/05/2023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0F274-A5BB-4153-946E-DCA78E6FCC61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BB908-5498-4C0E-B74C-E915268E1C63}" type="datetimeFigureOut">
              <a:rPr lang="it-IT" smtClean="0"/>
              <a:t>24/05/2023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0F274-A5BB-4153-946E-DCA78E6FCC61}" type="slidenum">
              <a:rPr lang="it-IT" smtClean="0"/>
              <a:t>‹N›</a:t>
            </a:fld>
            <a:endParaRPr lang="it-IT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EEFBB908-5498-4C0E-B74C-E915268E1C63}" type="datetimeFigureOut">
              <a:rPr lang="it-IT" smtClean="0"/>
              <a:t>24/05/2023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4A40F274-A5BB-4153-946E-DCA78E6FCC61}" type="slidenum">
              <a:rPr lang="it-IT" smtClean="0"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21" r:id="rId1"/>
    <p:sldLayoutId id="2147484022" r:id="rId2"/>
    <p:sldLayoutId id="2147484023" r:id="rId3"/>
    <p:sldLayoutId id="2147484024" r:id="rId4"/>
    <p:sldLayoutId id="2147484025" r:id="rId5"/>
    <p:sldLayoutId id="2147484026" r:id="rId6"/>
    <p:sldLayoutId id="2147484027" r:id="rId7"/>
    <p:sldLayoutId id="2147484028" r:id="rId8"/>
    <p:sldLayoutId id="2147484029" r:id="rId9"/>
    <p:sldLayoutId id="2147484030" r:id="rId10"/>
    <p:sldLayoutId id="2147484031" r:id="rId11"/>
  </p:sldLayoutIdLst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it-IT" dirty="0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46331"/>
            <a:ext cx="9144000" cy="5590981"/>
          </a:xfrm>
          <a:prstGeom prst="rect">
            <a:avLst/>
          </a:prstGeom>
        </p:spPr>
      </p:pic>
      <p:sp>
        <p:nvSpPr>
          <p:cNvPr id="5" name="CasellaDiTesto 4"/>
          <p:cNvSpPr txBox="1"/>
          <p:nvPr/>
        </p:nvSpPr>
        <p:spPr>
          <a:xfrm>
            <a:off x="0" y="0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dirty="0">
                <a:latin typeface="Times New Roman" pitchFamily="18" charset="0"/>
                <a:cs typeface="Times New Roman" pitchFamily="18" charset="0"/>
              </a:rPr>
              <a:t>LA CLASSE IV A DEL LICEO CLASSICO ‘’SAN PAOLO’’ OPPIDO MAMERTINA (RC)</a:t>
            </a:r>
          </a:p>
          <a:p>
            <a:pPr algn="ctr"/>
            <a:r>
              <a:rPr lang="it-IT" b="1" dirty="0">
                <a:latin typeface="Times New Roman" pitchFamily="18" charset="0"/>
                <a:cs typeface="Times New Roman" pitchFamily="18" charset="0"/>
              </a:rPr>
              <a:t>PRESENTA:</a:t>
            </a:r>
          </a:p>
        </p:txBody>
      </p:sp>
    </p:spTree>
    <p:extLst>
      <p:ext uri="{BB962C8B-B14F-4D97-AF65-F5344CB8AC3E}">
        <p14:creationId xmlns:p14="http://schemas.microsoft.com/office/powerpoint/2010/main" val="37253986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/>
              <a:t>LA TRAMA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quarter" idx="13"/>
          </p:nvPr>
        </p:nvSpPr>
        <p:spPr>
          <a:xfrm>
            <a:off x="0" y="0"/>
            <a:ext cx="9144000" cy="4206240"/>
          </a:xfrm>
        </p:spPr>
        <p:txBody>
          <a:bodyPr>
            <a:normAutofit fontScale="92500" lnSpcReduction="20000"/>
          </a:bodyPr>
          <a:lstStyle/>
          <a:p>
            <a:pPr marL="45720" indent="0">
              <a:buNone/>
            </a:pPr>
            <a:r>
              <a:rPr lang="it-IT" dirty="0">
                <a:latin typeface="Arial" pitchFamily="34" charset="0"/>
                <a:cs typeface="Arial" pitchFamily="34" charset="0"/>
              </a:rPr>
              <a:t> </a:t>
            </a:r>
          </a:p>
          <a:p>
            <a:pPr marL="45720" indent="0" algn="just">
              <a:lnSpc>
                <a:spcPct val="120000"/>
              </a:lnSpc>
              <a:buNone/>
            </a:pPr>
            <a:r>
              <a:rPr lang="it-IT" dirty="0">
                <a:latin typeface="Times New Roman" pitchFamily="18" charset="0"/>
                <a:cs typeface="Times New Roman" pitchFamily="18" charset="0"/>
              </a:rPr>
              <a:t>‘’The </a:t>
            </a:r>
            <a:r>
              <a:rPr lang="it-IT" dirty="0" err="1">
                <a:latin typeface="Times New Roman" pitchFamily="18" charset="0"/>
                <a:cs typeface="Times New Roman" pitchFamily="18" charset="0"/>
              </a:rPr>
              <a:t>Letter</a:t>
            </a:r>
            <a:r>
              <a:rPr lang="it-IT" dirty="0">
                <a:latin typeface="Times New Roman" pitchFamily="18" charset="0"/>
                <a:cs typeface="Times New Roman" pitchFamily="18" charset="0"/>
              </a:rPr>
              <a:t>’’, è un film con Papa Francesco. Racconta come la crisi climatica stia influenzando la vita sulla Terra ed è ispirata all’enciclica, pubblicata sette anni fa, </a:t>
            </a:r>
            <a:r>
              <a:rPr lang="it-IT" i="1" dirty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it-IT" i="1" dirty="0" err="1">
                <a:latin typeface="Times New Roman" pitchFamily="18" charset="0"/>
                <a:cs typeface="Times New Roman" pitchFamily="18" charset="0"/>
              </a:rPr>
              <a:t>Laudato</a:t>
            </a:r>
            <a:r>
              <a:rPr lang="it-IT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i="1" dirty="0" err="1">
                <a:latin typeface="Times New Roman" pitchFamily="18" charset="0"/>
                <a:cs typeface="Times New Roman" pitchFamily="18" charset="0"/>
              </a:rPr>
              <a:t>Si’</a:t>
            </a:r>
            <a:r>
              <a:rPr lang="it-IT" dirty="0">
                <a:latin typeface="Times New Roman" pitchFamily="18" charset="0"/>
                <a:cs typeface="Times New Roman" pitchFamily="18" charset="0"/>
              </a:rPr>
              <a:t>» che continua a ispirare tante persone di buona volontà, tra cui il regista </a:t>
            </a:r>
            <a:r>
              <a:rPr lang="it-IT" b="1" i="1" dirty="0">
                <a:latin typeface="Times New Roman" pitchFamily="18" charset="0"/>
                <a:cs typeface="Times New Roman" pitchFamily="18" charset="0"/>
              </a:rPr>
              <a:t>Nicolas </a:t>
            </a:r>
            <a:r>
              <a:rPr lang="it-IT" b="1" i="1" dirty="0" err="1">
                <a:latin typeface="Times New Roman" pitchFamily="18" charset="0"/>
                <a:cs typeface="Times New Roman" pitchFamily="18" charset="0"/>
              </a:rPr>
              <a:t>Brown</a:t>
            </a:r>
            <a:r>
              <a:rPr lang="it-IT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45720" indent="0" algn="just">
              <a:lnSpc>
                <a:spcPct val="120000"/>
              </a:lnSpc>
              <a:buNone/>
            </a:pPr>
            <a:r>
              <a:rPr lang="it-IT" dirty="0">
                <a:latin typeface="Times New Roman" pitchFamily="18" charset="0"/>
                <a:cs typeface="Times New Roman" pitchFamily="18" charset="0"/>
              </a:rPr>
              <a:t>Il nome dell’enciclica deriva dal Cantico delle Creature di San Francesco, che loda il Signore per le sue meravigliose creature e per il creato. </a:t>
            </a:r>
          </a:p>
          <a:p>
            <a:pPr marL="45720" indent="0" algn="just">
              <a:lnSpc>
                <a:spcPct val="120000"/>
              </a:lnSpc>
              <a:buNone/>
            </a:pPr>
            <a:r>
              <a:rPr lang="it-IT" dirty="0">
                <a:latin typeface="Times New Roman" pitchFamily="18" charset="0"/>
                <a:cs typeface="Times New Roman" pitchFamily="18" charset="0"/>
              </a:rPr>
              <a:t>L'argomento principale trattato è l'interconnessione tra crisi ambientale della Terra e crisi sociale dell'umanità, ossia l'ecologia integrale. </a:t>
            </a:r>
          </a:p>
          <a:p>
            <a:pPr marL="45720" indent="0">
              <a:buNone/>
            </a:pPr>
            <a:endParaRPr lang="it-IT" dirty="0">
              <a:latin typeface="Arial" pitchFamily="34" charset="0"/>
              <a:cs typeface="Arial" pitchFamily="34" charset="0"/>
            </a:endParaRPr>
          </a:p>
          <a:p>
            <a:pPr marL="45720" indent="0">
              <a:buNone/>
            </a:pPr>
            <a:endParaRPr lang="it-IT" dirty="0">
              <a:latin typeface="Arial" pitchFamily="34" charset="0"/>
              <a:cs typeface="Arial" pitchFamily="34" charset="0"/>
            </a:endParaRPr>
          </a:p>
          <a:p>
            <a:pPr marL="45720" indent="0">
              <a:buNone/>
            </a:pPr>
            <a:r>
              <a:rPr lang="it-IT" dirty="0">
                <a:latin typeface="Arial" pitchFamily="34" charset="0"/>
                <a:cs typeface="Arial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900014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267744" y="4653136"/>
            <a:ext cx="6512511" cy="1143000"/>
          </a:xfrm>
        </p:spPr>
        <p:txBody>
          <a:bodyPr/>
          <a:lstStyle/>
          <a:p>
            <a:pPr marL="0" indent="0">
              <a:buNone/>
            </a:pPr>
            <a:r>
              <a:rPr lang="it-IT" dirty="0"/>
              <a:t>I PERSONAGGI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quarter" idx="13"/>
          </p:nvPr>
        </p:nvSpPr>
        <p:spPr>
          <a:xfrm>
            <a:off x="611560" y="476672"/>
            <a:ext cx="7920880" cy="3729568"/>
          </a:xfrm>
        </p:spPr>
        <p:txBody>
          <a:bodyPr>
            <a:normAutofit fontScale="85000" lnSpcReduction="20000"/>
          </a:bodyPr>
          <a:lstStyle/>
          <a:p>
            <a:pPr marL="45720" indent="0" algn="just">
              <a:lnSpc>
                <a:spcPct val="120000"/>
              </a:lnSpc>
              <a:buNone/>
            </a:pPr>
            <a:r>
              <a:rPr lang="it-IT" dirty="0"/>
              <a:t> </a:t>
            </a:r>
            <a:r>
              <a:rPr lang="it-IT" dirty="0">
                <a:latin typeface="Times New Roman" pitchFamily="18" charset="0"/>
                <a:cs typeface="Times New Roman" pitchFamily="18" charset="0"/>
              </a:rPr>
              <a:t>Il film tratta principalmente del viaggio di cinque persone che stanno lottando contro il cambiamento climatico, invitate dal Santo Padre a Roma per discutere del problema:</a:t>
            </a:r>
          </a:p>
          <a:p>
            <a:pPr algn="just"/>
            <a:endParaRPr lang="it-IT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Arial" pitchFamily="34" charset="0"/>
              <a:buChar char="•"/>
            </a:pPr>
            <a:r>
              <a:rPr lang="it-IT" dirty="0" err="1">
                <a:latin typeface="Times New Roman" pitchFamily="18" charset="0"/>
                <a:cs typeface="Times New Roman" pitchFamily="18" charset="0"/>
              </a:rPr>
              <a:t>Arouna</a:t>
            </a:r>
            <a:r>
              <a:rPr lang="it-IT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dirty="0" err="1">
                <a:latin typeface="Times New Roman" pitchFamily="18" charset="0"/>
                <a:cs typeface="Times New Roman" pitchFamily="18" charset="0"/>
              </a:rPr>
              <a:t>Kaudé</a:t>
            </a:r>
            <a:r>
              <a:rPr lang="it-IT" dirty="0">
                <a:latin typeface="Times New Roman" pitchFamily="18" charset="0"/>
                <a:cs typeface="Times New Roman" pitchFamily="18" charset="0"/>
              </a:rPr>
              <a:t>, rifugiata climatica del Senegal che rappresenta la voce dei poveri e degli emarginati;</a:t>
            </a:r>
          </a:p>
          <a:p>
            <a:pPr algn="just">
              <a:buFont typeface="Arial" pitchFamily="34" charset="0"/>
              <a:buChar char="•"/>
            </a:pPr>
            <a:r>
              <a:rPr lang="it-IT" dirty="0" err="1">
                <a:latin typeface="Times New Roman" pitchFamily="18" charset="0"/>
                <a:cs typeface="Times New Roman" pitchFamily="18" charset="0"/>
              </a:rPr>
              <a:t>Ridhima</a:t>
            </a:r>
            <a:r>
              <a:rPr lang="it-IT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dirty="0" err="1">
                <a:latin typeface="Times New Roman" pitchFamily="18" charset="0"/>
                <a:cs typeface="Times New Roman" pitchFamily="18" charset="0"/>
              </a:rPr>
              <a:t>Pandey</a:t>
            </a:r>
            <a:r>
              <a:rPr lang="it-IT" dirty="0">
                <a:latin typeface="Times New Roman" pitchFamily="18" charset="0"/>
                <a:cs typeface="Times New Roman" pitchFamily="18" charset="0"/>
              </a:rPr>
              <a:t>, un’adolescente indiana di 13 anni e attivista per le voci delle nuove generazioni;</a:t>
            </a:r>
          </a:p>
          <a:p>
            <a:pPr algn="just">
              <a:buFont typeface="Arial" pitchFamily="34" charset="0"/>
              <a:buChar char="•"/>
            </a:pPr>
            <a:r>
              <a:rPr lang="it-IT" dirty="0">
                <a:latin typeface="Times New Roman" pitchFamily="18" charset="0"/>
                <a:cs typeface="Times New Roman" pitchFamily="18" charset="0"/>
              </a:rPr>
              <a:t>Dada </a:t>
            </a:r>
            <a:r>
              <a:rPr lang="it-IT" dirty="0" err="1">
                <a:latin typeface="Times New Roman" pitchFamily="18" charset="0"/>
                <a:cs typeface="Times New Roman" pitchFamily="18" charset="0"/>
              </a:rPr>
              <a:t>Odair</a:t>
            </a:r>
            <a:r>
              <a:rPr lang="it-IT" dirty="0">
                <a:latin typeface="Times New Roman" pitchFamily="18" charset="0"/>
                <a:cs typeface="Times New Roman" pitchFamily="18" charset="0"/>
              </a:rPr>
              <a:t>, un leader indigeno dell’Amazzonia che rappresenta la voce dei popoli indigeni;</a:t>
            </a:r>
          </a:p>
          <a:p>
            <a:pPr algn="just">
              <a:buFont typeface="Arial" pitchFamily="34" charset="0"/>
              <a:buChar char="•"/>
            </a:pPr>
            <a:r>
              <a:rPr lang="it-IT" dirty="0">
                <a:latin typeface="Times New Roman" pitchFamily="18" charset="0"/>
                <a:cs typeface="Times New Roman" pitchFamily="18" charset="0"/>
              </a:rPr>
              <a:t>Robin Martin e Greg </a:t>
            </a:r>
            <a:r>
              <a:rPr lang="it-IT" dirty="0" err="1">
                <a:latin typeface="Times New Roman" pitchFamily="18" charset="0"/>
                <a:cs typeface="Times New Roman" pitchFamily="18" charset="0"/>
              </a:rPr>
              <a:t>Asner</a:t>
            </a:r>
            <a:r>
              <a:rPr lang="it-IT" dirty="0">
                <a:latin typeface="Times New Roman" pitchFamily="18" charset="0"/>
                <a:cs typeface="Times New Roman" pitchFamily="18" charset="0"/>
              </a:rPr>
              <a:t>, due scienziati delle Hawaii che sono la voce della natura e della fauna selvatica.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453" y="4125056"/>
            <a:ext cx="1265833" cy="12241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62286" y="4125056"/>
            <a:ext cx="1237506" cy="12241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792" y="4125056"/>
            <a:ext cx="1152128" cy="12241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1" y="5325726"/>
            <a:ext cx="2232248" cy="13436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107884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2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71600" y="4293096"/>
            <a:ext cx="7190184" cy="1505104"/>
          </a:xfrm>
        </p:spPr>
        <p:txBody>
          <a:bodyPr/>
          <a:lstStyle/>
          <a:p>
            <a:pPr marL="0" indent="0">
              <a:buNone/>
            </a:pPr>
            <a:r>
              <a:rPr lang="it-IT" dirty="0"/>
              <a:t>LE NOSTRE IMPRESSIONI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quarter" idx="13"/>
          </p:nvPr>
        </p:nvSpPr>
        <p:spPr>
          <a:xfrm>
            <a:off x="611560" y="731520"/>
            <a:ext cx="7848872" cy="3474720"/>
          </a:xfrm>
        </p:spPr>
        <p:txBody>
          <a:bodyPr>
            <a:normAutofit/>
          </a:bodyPr>
          <a:lstStyle/>
          <a:p>
            <a:pPr marL="45720" indent="0" algn="just">
              <a:buNone/>
            </a:pPr>
            <a:r>
              <a:rPr lang="it-IT" sz="2400" dirty="0">
                <a:latin typeface="Times New Roman" pitchFamily="18" charset="0"/>
                <a:cs typeface="Times New Roman" pitchFamily="18" charset="0"/>
              </a:rPr>
              <a:t>Del film ci ha molto colpito che i personaggi scelti rappresentino ogni fascia d’età e ogni continente. Questo ha mosso in noi un sentimento di dovere verso il rispetto della nostra casa comune, ovvero il pianeta, e di gratitudine nei confronti  dell’ambiente in cui viviamo e dei privilegi di cui godiamo che molte volte  non apprezziamo.</a:t>
            </a:r>
          </a:p>
        </p:txBody>
      </p:sp>
    </p:spTree>
    <p:extLst>
      <p:ext uri="{BB962C8B-B14F-4D97-AF65-F5344CB8AC3E}">
        <p14:creationId xmlns:p14="http://schemas.microsoft.com/office/powerpoint/2010/main" val="1121244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Elica">
  <a:themeElements>
    <a:clrScheme name="Elica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Elica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lica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74</TotalTime>
  <Words>284</Words>
  <Application>Microsoft Office PowerPoint</Application>
  <PresentationFormat>Presentazione su schermo (4:3)</PresentationFormat>
  <Paragraphs>19</Paragraphs>
  <Slides>4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4</vt:i4>
      </vt:variant>
    </vt:vector>
  </HeadingPairs>
  <TitlesOfParts>
    <vt:vector size="9" baseType="lpstr">
      <vt:lpstr>Arial</vt:lpstr>
      <vt:lpstr>Georgia</vt:lpstr>
      <vt:lpstr>Times New Roman</vt:lpstr>
      <vt:lpstr>Trebuchet MS</vt:lpstr>
      <vt:lpstr>Elica</vt:lpstr>
      <vt:lpstr>Presentazione standard di PowerPoint</vt:lpstr>
      <vt:lpstr>LA TRAMA</vt:lpstr>
      <vt:lpstr>I PERSONAGGI</vt:lpstr>
      <vt:lpstr>LE NOSTRE IMPRESSIONI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ASUS</dc:creator>
  <cp:lastModifiedBy>Ufficio Scuola</cp:lastModifiedBy>
  <cp:revision>11</cp:revision>
  <dcterms:created xsi:type="dcterms:W3CDTF">2023-05-04T09:58:38Z</dcterms:created>
  <dcterms:modified xsi:type="dcterms:W3CDTF">2023-05-24T08:19:18Z</dcterms:modified>
</cp:coreProperties>
</file>